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4630400" cy="8229600"/>
  <p:notesSz cx="8229600" cy="14630400"/>
  <p:embeddedFontLst>
    <p:embeddedFont>
      <p:font typeface="Noto Sans TC" panose="020B0604020202020204" charset="-128"/>
      <p:regular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Sora Medium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8" d="100"/>
          <a:sy n="88" d="100"/>
        </p:scale>
        <p:origin x="7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650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Ecommerce Customer Segmentation and Prediction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807018"/>
            <a:ext cx="4919305" cy="261544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4016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Top 10 Selling Product By Quantity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1593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377737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"The chart displays the top 10 best-selling products, with assorted color bird ornaments leading in sales followed by white hanging heart t-light holder."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Highlighting Top Sellers: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73928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"Assorted color bird ornaments and white hanging heart t-light holders emerge as the top two best-selling products, showcasing strong customer demand."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817257"/>
            <a:ext cx="4919305" cy="259496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5830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Top 10 Customer By Purchase 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3407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Concise &amp; Informative: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395882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"Customer ID 14911.0 stands out as the top customer with the highest total sales, followed by Customer ID 14646.0."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9397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Highlighting Top Customers: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55783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"Customer IDs 14911.0 and 14646.0 are the top two customers based on total purchases, indicating their significant contribution to overall sales."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792730"/>
            <a:ext cx="4919305" cy="26441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2550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Hourly trend sales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3039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Midday Surge: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Sales peak between 11 AM and 1 PM.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37461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Morning Momentum: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Sales steadily rise from 6 AM to 1 PM.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18838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Sharp Afternoon Drop: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Sales decline significantly after 1 PM.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46305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Low Evening Sales: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Sales remain low from 4 PM onward.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524863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These descriptions are more concise and suitable for a presentation. Let me know if you'd like any modifications!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07" y="2794754"/>
            <a:ext cx="4919186" cy="263997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280523"/>
            <a:ext cx="67679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Quantity sold by month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32946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Sales Momentum Builds Throughout the Year, Culminating in a Strong Q4: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The graph demonstrates a consistent increase in sales quantity throughout the year, with a significant peak in the final quarter, particularly in December.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86036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December Dominates with Peak Sales: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The graph highlights December as the month with the highest sales volume, indicating a strong demand during the year-end period.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798802"/>
            <a:ext cx="4919305" cy="26318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6093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sales by country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6583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Here is a short description for the "Total Sales by Country" map: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2763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"Sales are concentrated in North America and Western Europe."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89442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concise statement effectively summarizes the key takeaway from the map.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07" y="2790706"/>
            <a:ext cx="4919186" cy="26481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427922"/>
            <a:ext cx="75198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Sales contribution by year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47686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"In 2011, sales represented 6.7% of the total, while 2010 accounted for a substantial 93.3%."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Highlighting 2010's Dominance: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07587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"The chart reveals that 2010 was a dominant year for sales, contributing 93.3% to the total, compared to 6.7% for 2011."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57967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Feature Engineering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4428" y="2959179"/>
            <a:ext cx="1198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361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Feature Selection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851785"/>
            <a:ext cx="82525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Identify the most relevant features for segmentation and prediction, considering factors like importance and predictive power.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6091" y="4469249"/>
            <a:ext cx="1765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Feature Extraction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59574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 new features from existing ones using techniques 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6448" y="6195774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33716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Feature Transformation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Apply transformations like binning or one-hot encoding to prepare features for machine learning algorithms.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B48A87-6A58-DA73-111F-3719BB277B37}"/>
              </a:ext>
            </a:extLst>
          </p:cNvPr>
          <p:cNvSpPr/>
          <p:nvPr/>
        </p:nvSpPr>
        <p:spPr>
          <a:xfrm>
            <a:off x="12812486" y="7728857"/>
            <a:ext cx="1719943" cy="40277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181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This RFM analysis helps understand customer behavior: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795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Recency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: Days since the last purchase to measure engagement.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217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Frequency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: Number of transactions to gauge loyalty.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639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Monetary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: Total spending to identify high-value customers.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8198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Additional metrics like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AOV (Average Order Value)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Product Variety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Returns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and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Lifetime Value (LTV)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provide deeper insights for targeted marketing and customer retention strategies.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659261-C43E-4FCA-D0B0-1156FAAE9666}"/>
              </a:ext>
            </a:extLst>
          </p:cNvPr>
          <p:cNvSpPr/>
          <p:nvPr/>
        </p:nvSpPr>
        <p:spPr>
          <a:xfrm>
            <a:off x="12812486" y="7728857"/>
            <a:ext cx="1719943" cy="40277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792730"/>
            <a:ext cx="4919305" cy="26441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4016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Recency vs Frequency vs Monetary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1593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Concise &amp; Informative: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377737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"The scatterplot shows the relationship between customer frequency, monetary value, and recency. Customers with higher recency tend to have higher monetary values."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Highlighting Key Trends: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73928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"The plot reveals a positive correlation between recency and monetary value, suggesting that customers who have recently made purchases tend to spend more."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4020"/>
            <a:ext cx="71376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96428"/>
            <a:ext cx="2173724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504599"/>
            <a:ext cx="1198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123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Clustering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613660"/>
            <a:ext cx="104154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Apply unsupervised learning algorithms like k-means or hierarchical clustering to group customers based on similarities.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1039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79627"/>
            <a:ext cx="4347567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4287798"/>
            <a:ext cx="1765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06441"/>
            <a:ext cx="32276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Segmentation Criteria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396859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Choose criteria based on business objectives, such as purchase history, demographics, or behavioral patterns.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6252448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Segment Analysis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Analyze each segment to understand their unique characteristics, preferences, and potential value to the business.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0EC0BA-824C-B852-7F46-727D9752EADE}"/>
              </a:ext>
            </a:extLst>
          </p:cNvPr>
          <p:cNvSpPr/>
          <p:nvPr/>
        </p:nvSpPr>
        <p:spPr>
          <a:xfrm>
            <a:off x="12812486" y="7728857"/>
            <a:ext cx="1719943" cy="40277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Understanding the Problem Statement and the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Problem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Identify and understand the key business objectives for this project. What is the business trying to achieve with customer segmentation and prediction? What are the expected outcomes?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6973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Understand the data available for analysis. What are the features, data types, and relationships within the dataset? Identify any potential data quality issues.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C776AD-DF84-858D-D0C5-C4FB487AB862}"/>
              </a:ext>
            </a:extLst>
          </p:cNvPr>
          <p:cNvSpPr/>
          <p:nvPr/>
        </p:nvSpPr>
        <p:spPr>
          <a:xfrm>
            <a:off x="12812486" y="7728857"/>
            <a:ext cx="1719943" cy="40277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870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Optimizing K-Means Clustering: The Elbow Method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186" y="3045857"/>
            <a:ext cx="4983837" cy="266521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474" y="3045857"/>
            <a:ext cx="4970621" cy="26652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11219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Elbow method helps determine the optimal number of clusters (K) in K-Means clustering. It plots the Within-Cluster Sum of Squares (WCSS) against the number of clusters. The "elbow" point, where the rate of decrease in WCSS significantly slows down, suggests the optimal K.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D2D44E-23C0-6EEF-FD81-B67C8E1277E1}"/>
              </a:ext>
            </a:extLst>
          </p:cNvPr>
          <p:cNvSpPr/>
          <p:nvPr/>
        </p:nvSpPr>
        <p:spPr>
          <a:xfrm>
            <a:off x="12812486" y="7728857"/>
            <a:ext cx="1719943" cy="40277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343" y="595908"/>
            <a:ext cx="7090172" cy="578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Predicting Model and Training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7303770" y="1543883"/>
            <a:ext cx="22860" cy="6089809"/>
          </a:xfrm>
          <a:prstGeom prst="roundRect">
            <a:avLst>
              <a:gd name="adj" fmla="val 121369"/>
            </a:avLst>
          </a:prstGeom>
          <a:solidFill>
            <a:srgbClr val="3F3F44"/>
          </a:solidFill>
          <a:ln/>
        </p:spPr>
      </p:sp>
      <p:sp>
        <p:nvSpPr>
          <p:cNvPr id="4" name="Shape 2"/>
          <p:cNvSpPr/>
          <p:nvPr/>
        </p:nvSpPr>
        <p:spPr>
          <a:xfrm>
            <a:off x="6482655" y="1948458"/>
            <a:ext cx="647343" cy="22860"/>
          </a:xfrm>
          <a:prstGeom prst="roundRect">
            <a:avLst>
              <a:gd name="adj" fmla="val 121369"/>
            </a:avLst>
          </a:prstGeom>
          <a:solidFill>
            <a:srgbClr val="3F3F44"/>
          </a:solidFill>
          <a:ln/>
        </p:spPr>
      </p:sp>
      <p:sp>
        <p:nvSpPr>
          <p:cNvPr id="5" name="Shape 3"/>
          <p:cNvSpPr/>
          <p:nvPr/>
        </p:nvSpPr>
        <p:spPr>
          <a:xfrm>
            <a:off x="7107138" y="1751886"/>
            <a:ext cx="416123" cy="41612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6" name="Text 4"/>
          <p:cNvSpPr/>
          <p:nvPr/>
        </p:nvSpPr>
        <p:spPr>
          <a:xfrm>
            <a:off x="7256443" y="1821180"/>
            <a:ext cx="117396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3985855" y="1728787"/>
            <a:ext cx="2312075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Random Forest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647343" y="2128718"/>
            <a:ext cx="5650587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Ensemble learning algorithm that combines multiple decision trees to improve prediction accuracy and reduce overfitting.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7500402" y="2873216"/>
            <a:ext cx="647343" cy="22860"/>
          </a:xfrm>
          <a:prstGeom prst="roundRect">
            <a:avLst>
              <a:gd name="adj" fmla="val 121369"/>
            </a:avLst>
          </a:prstGeom>
          <a:solidFill>
            <a:srgbClr val="3F3F44"/>
          </a:solidFill>
          <a:ln/>
        </p:spPr>
      </p:sp>
      <p:sp>
        <p:nvSpPr>
          <p:cNvPr id="10" name="Shape 8"/>
          <p:cNvSpPr/>
          <p:nvPr/>
        </p:nvSpPr>
        <p:spPr>
          <a:xfrm>
            <a:off x="7107138" y="2676644"/>
            <a:ext cx="416123" cy="41612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9"/>
          <p:cNvSpPr/>
          <p:nvPr/>
        </p:nvSpPr>
        <p:spPr>
          <a:xfrm>
            <a:off x="7228701" y="2745938"/>
            <a:ext cx="172879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8332470" y="2653546"/>
            <a:ext cx="2312075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SVM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8332470" y="3053477"/>
            <a:ext cx="5650587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Supervised learning algorithm that finds the optimal hyperplane to separate data points into different classes, suitable for high-dimensional data.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6482655" y="3794522"/>
            <a:ext cx="647343" cy="22860"/>
          </a:xfrm>
          <a:prstGeom prst="roundRect">
            <a:avLst>
              <a:gd name="adj" fmla="val 121369"/>
            </a:avLst>
          </a:prstGeom>
          <a:solidFill>
            <a:srgbClr val="3F3F44"/>
          </a:solidFill>
          <a:ln/>
        </p:spPr>
      </p:sp>
      <p:sp>
        <p:nvSpPr>
          <p:cNvPr id="15" name="Shape 13"/>
          <p:cNvSpPr/>
          <p:nvPr/>
        </p:nvSpPr>
        <p:spPr>
          <a:xfrm>
            <a:off x="7107138" y="3597950"/>
            <a:ext cx="416123" cy="41612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6" name="Text 14"/>
          <p:cNvSpPr/>
          <p:nvPr/>
        </p:nvSpPr>
        <p:spPr>
          <a:xfrm>
            <a:off x="7229177" y="3667244"/>
            <a:ext cx="172045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3985855" y="3574852"/>
            <a:ext cx="2312075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LightGBM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647343" y="3974783"/>
            <a:ext cx="5650587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Gradient boosting algorithm that uses decision trees to make predictions, known for its speed and performance.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7500402" y="4715828"/>
            <a:ext cx="647343" cy="22860"/>
          </a:xfrm>
          <a:prstGeom prst="roundRect">
            <a:avLst>
              <a:gd name="adj" fmla="val 121369"/>
            </a:avLst>
          </a:prstGeom>
          <a:solidFill>
            <a:srgbClr val="3F3F44"/>
          </a:solidFill>
          <a:ln/>
        </p:spPr>
      </p:sp>
      <p:sp>
        <p:nvSpPr>
          <p:cNvPr id="20" name="Shape 18"/>
          <p:cNvSpPr/>
          <p:nvPr/>
        </p:nvSpPr>
        <p:spPr>
          <a:xfrm>
            <a:off x="7107138" y="4519255"/>
            <a:ext cx="416123" cy="41612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21" name="Text 19"/>
          <p:cNvSpPr/>
          <p:nvPr/>
        </p:nvSpPr>
        <p:spPr>
          <a:xfrm>
            <a:off x="7224653" y="4588550"/>
            <a:ext cx="180975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8332470" y="4496157"/>
            <a:ext cx="2312075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MLP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8332470" y="4896088"/>
            <a:ext cx="5650587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Neural network algorithm with multiple layers of interconnected nodes, capable of learning complex relationships in data.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6482655" y="5548193"/>
            <a:ext cx="647343" cy="22860"/>
          </a:xfrm>
          <a:prstGeom prst="roundRect">
            <a:avLst>
              <a:gd name="adj" fmla="val 121369"/>
            </a:avLst>
          </a:prstGeom>
          <a:solidFill>
            <a:srgbClr val="3F3F44"/>
          </a:solidFill>
          <a:ln/>
        </p:spPr>
      </p:sp>
      <p:sp>
        <p:nvSpPr>
          <p:cNvPr id="25" name="Shape 23"/>
          <p:cNvSpPr/>
          <p:nvPr/>
        </p:nvSpPr>
        <p:spPr>
          <a:xfrm>
            <a:off x="7107138" y="5351621"/>
            <a:ext cx="416123" cy="41612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26" name="Text 24"/>
          <p:cNvSpPr/>
          <p:nvPr/>
        </p:nvSpPr>
        <p:spPr>
          <a:xfrm>
            <a:off x="7227749" y="5420916"/>
            <a:ext cx="174784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</a:t>
            </a:r>
            <a:endParaRPr lang="en-US" sz="2150" dirty="0"/>
          </a:p>
        </p:txBody>
      </p:sp>
      <p:sp>
        <p:nvSpPr>
          <p:cNvPr id="27" name="Text 25"/>
          <p:cNvSpPr/>
          <p:nvPr/>
        </p:nvSpPr>
        <p:spPr>
          <a:xfrm>
            <a:off x="3985855" y="5328523"/>
            <a:ext cx="2312075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KNN</a:t>
            </a:r>
            <a:endParaRPr lang="en-US" sz="1800" dirty="0"/>
          </a:p>
        </p:txBody>
      </p:sp>
      <p:sp>
        <p:nvSpPr>
          <p:cNvPr id="28" name="Text 26"/>
          <p:cNvSpPr/>
          <p:nvPr/>
        </p:nvSpPr>
        <p:spPr>
          <a:xfrm>
            <a:off x="647343" y="5728454"/>
            <a:ext cx="5650587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Lazy learning algorithm that classifies data points based on their nearest neighbors, suitable for non-linear relationships.</a:t>
            </a:r>
            <a:endParaRPr lang="en-US" sz="1450" dirty="0"/>
          </a:p>
        </p:txBody>
      </p:sp>
      <p:sp>
        <p:nvSpPr>
          <p:cNvPr id="29" name="Shape 27"/>
          <p:cNvSpPr/>
          <p:nvPr/>
        </p:nvSpPr>
        <p:spPr>
          <a:xfrm>
            <a:off x="7500402" y="6380559"/>
            <a:ext cx="647343" cy="22860"/>
          </a:xfrm>
          <a:prstGeom prst="roundRect">
            <a:avLst>
              <a:gd name="adj" fmla="val 121369"/>
            </a:avLst>
          </a:prstGeom>
          <a:solidFill>
            <a:srgbClr val="3F3F44"/>
          </a:solidFill>
          <a:ln/>
        </p:spPr>
      </p:sp>
      <p:sp>
        <p:nvSpPr>
          <p:cNvPr id="30" name="Shape 28"/>
          <p:cNvSpPr/>
          <p:nvPr/>
        </p:nvSpPr>
        <p:spPr>
          <a:xfrm>
            <a:off x="7107138" y="6183987"/>
            <a:ext cx="416123" cy="41612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31" name="Text 29"/>
          <p:cNvSpPr/>
          <p:nvPr/>
        </p:nvSpPr>
        <p:spPr>
          <a:xfrm>
            <a:off x="7222510" y="6253282"/>
            <a:ext cx="185380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6</a:t>
            </a:r>
            <a:endParaRPr lang="en-US" sz="2150" dirty="0"/>
          </a:p>
        </p:txBody>
      </p:sp>
      <p:sp>
        <p:nvSpPr>
          <p:cNvPr id="32" name="Text 30"/>
          <p:cNvSpPr/>
          <p:nvPr/>
        </p:nvSpPr>
        <p:spPr>
          <a:xfrm>
            <a:off x="8332470" y="6160889"/>
            <a:ext cx="2312075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XGBoost</a:t>
            </a:r>
            <a:endParaRPr lang="en-US" sz="1800" dirty="0"/>
          </a:p>
        </p:txBody>
      </p:sp>
      <p:sp>
        <p:nvSpPr>
          <p:cNvPr id="33" name="Text 31"/>
          <p:cNvSpPr/>
          <p:nvPr/>
        </p:nvSpPr>
        <p:spPr>
          <a:xfrm>
            <a:off x="8332470" y="6560820"/>
            <a:ext cx="5650587" cy="887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Gradient boosting algorithm that uses decision trees to make predictions, known for its performance and ability to handle large datasets.</a:t>
            </a:r>
            <a:endParaRPr lang="en-US" sz="1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63478D-7B15-7ADE-D857-1C81032D43C7}"/>
              </a:ext>
            </a:extLst>
          </p:cNvPr>
          <p:cNvSpPr/>
          <p:nvPr/>
        </p:nvSpPr>
        <p:spPr>
          <a:xfrm>
            <a:off x="12812486" y="7728857"/>
            <a:ext cx="1719943" cy="40277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E46262-292E-A9C7-38D2-62216F143BBA}"/>
              </a:ext>
            </a:extLst>
          </p:cNvPr>
          <p:cNvSpPr/>
          <p:nvPr/>
        </p:nvSpPr>
        <p:spPr>
          <a:xfrm>
            <a:off x="12812486" y="7728857"/>
            <a:ext cx="1719943" cy="40277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9D745171-B74A-43BB-522B-8063CDAC6F09}"/>
              </a:ext>
            </a:extLst>
          </p:cNvPr>
          <p:cNvSpPr/>
          <p:nvPr/>
        </p:nvSpPr>
        <p:spPr>
          <a:xfrm>
            <a:off x="487271" y="3019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Random Forest</a:t>
            </a:r>
            <a:endParaRPr lang="en-US" sz="4450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D83E2999-974D-8BF9-F8BB-0D7004FEFCF9}"/>
              </a:ext>
            </a:extLst>
          </p:cNvPr>
          <p:cNvSpPr/>
          <p:nvPr/>
        </p:nvSpPr>
        <p:spPr>
          <a:xfrm>
            <a:off x="487271" y="16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Strengths</a:t>
            </a:r>
            <a:endParaRPr lang="en-US" sz="220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9B114EFA-6557-EE87-D0F6-83066D85550D}"/>
              </a:ext>
            </a:extLst>
          </p:cNvPr>
          <p:cNvSpPr/>
          <p:nvPr/>
        </p:nvSpPr>
        <p:spPr>
          <a:xfrm>
            <a:off x="487271" y="220890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Robust to outliers and noise. Can handle high-dimensional data. Effective for both classification and regression tasks.</a:t>
            </a:r>
            <a:endParaRPr lang="en-US" sz="1750" dirty="0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362E0373-188E-6987-9F50-7D716A6C8E11}"/>
              </a:ext>
            </a:extLst>
          </p:cNvPr>
          <p:cNvSpPr/>
          <p:nvPr/>
        </p:nvSpPr>
        <p:spPr>
          <a:xfrm>
            <a:off x="487271" y="36793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3F08DC7E-A982-862B-781A-7C216684AE43}"/>
              </a:ext>
            </a:extLst>
          </p:cNvPr>
          <p:cNvSpPr/>
          <p:nvPr/>
        </p:nvSpPr>
        <p:spPr>
          <a:xfrm>
            <a:off x="487271" y="426044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Can be computationally expensive for very large datasets. May struggle with complex interactions between features.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839845E-1F4C-6074-BA27-B5896BD71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36843"/>
            <a:ext cx="7109711" cy="710971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109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LightGBM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59931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486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Strengths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77164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Fast training speed. Handles large datasets efficiently. Effective for both classification and regression tasks.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59931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486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97716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May overfit if not carefully tuned. Can be sensitive to hyperparameter choices.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2447AE-60F4-CAF9-445A-62D4FB67B39E}"/>
              </a:ext>
            </a:extLst>
          </p:cNvPr>
          <p:cNvSpPr/>
          <p:nvPr/>
        </p:nvSpPr>
        <p:spPr>
          <a:xfrm>
            <a:off x="12812486" y="7728857"/>
            <a:ext cx="1719943" cy="40277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XGBoost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Gradient boosting algorithm that utilizes decision trees to make predictions. It's known for its performance and ability to handle large datasets.</a:t>
            </a:r>
            <a:endParaRPr lang="en-US" sz="17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K-Nearest Neighbors (KNN)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KNN is a supervised learning algorithm that classifies data points based on their nearest neighbors. It's suitable for non-linear relationships. KNN is a simple and intuitive algorithm, but can be computationally expensive for large datasets.</a:t>
            </a:r>
            <a:endParaRPr lang="en-US" sz="17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627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569" y="3249454"/>
            <a:ext cx="5325428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SVM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69" y="4234577"/>
            <a:ext cx="1065014" cy="17041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30028" y="4447580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Strengths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130028" y="4908113"/>
            <a:ext cx="11754802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Excellent for high-dimensional data. Effective for both classification and regression tasks. Can handle non-linear relationships.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569" y="5938718"/>
            <a:ext cx="1065014" cy="17041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30028" y="6151721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Limitations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130028" y="6612255"/>
            <a:ext cx="11754802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Sensitive to the choice of kernel function. Can be computationally expensive for very large datasets.</a:t>
            </a:r>
            <a:endParaRPr lang="en-US" sz="16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B59C51-32C1-95C6-D06B-28C0662B4311}"/>
              </a:ext>
            </a:extLst>
          </p:cNvPr>
          <p:cNvSpPr/>
          <p:nvPr/>
        </p:nvSpPr>
        <p:spPr>
          <a:xfrm>
            <a:off x="12812486" y="7728857"/>
            <a:ext cx="1719943" cy="40277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40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Multi Layer Perceptron (MLP) Model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Strengths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569738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Versatile and can handle complex relationships. Can be used for both classification and regression.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456973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Requires large datasets for training. Prone to overfitting if not carefully tuned.</a:t>
            </a:r>
            <a:endParaRPr lang="en-US" sz="17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835" y="2379072"/>
            <a:ext cx="10122422" cy="54355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87835" y="422876"/>
            <a:ext cx="62447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Model Accuracy Comparison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47669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8F04C5-E162-0272-E34F-38B195749DF3}"/>
              </a:ext>
            </a:extLst>
          </p:cNvPr>
          <p:cNvSpPr/>
          <p:nvPr/>
        </p:nvSpPr>
        <p:spPr>
          <a:xfrm>
            <a:off x="12812486" y="7728857"/>
            <a:ext cx="1719943" cy="40277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9799"/>
            <a:ext cx="95201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Result And Performance Analysis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12206"/>
            <a:ext cx="13042821" cy="4567476"/>
          </a:xfrm>
          <a:prstGeom prst="roundRect">
            <a:avLst>
              <a:gd name="adj" fmla="val 7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41982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2563535"/>
            <a:ext cx="28776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05EF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Model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367332" y="2563535"/>
            <a:ext cx="22027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05EF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Accuracy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031355" y="2563535"/>
            <a:ext cx="18420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05EF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334619" y="2563535"/>
            <a:ext cx="16387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05EF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Recall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434643" y="2563535"/>
            <a:ext cx="21675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05EF1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F1 Score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07014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462" y="3213854"/>
            <a:ext cx="28776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367332" y="3213854"/>
            <a:ext cx="22027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0.994878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031355" y="3213854"/>
            <a:ext cx="18420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0.994892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334619" y="3213854"/>
            <a:ext cx="16387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0.994878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434643" y="3213854"/>
            <a:ext cx="21675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0.994669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372046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462" y="3864173"/>
            <a:ext cx="28776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LightGBM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367332" y="3864173"/>
            <a:ext cx="22027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0.993598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031355" y="3864173"/>
            <a:ext cx="18420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0.993646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334619" y="3864173"/>
            <a:ext cx="16387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0.993598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1434643" y="3864173"/>
            <a:ext cx="21675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0.993603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801410" y="437078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28462" y="4514493"/>
            <a:ext cx="28776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XGBoost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4367332" y="4514493"/>
            <a:ext cx="22027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0.993598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7031355" y="4514493"/>
            <a:ext cx="18420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0.993606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9334619" y="4514493"/>
            <a:ext cx="16387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0.993598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11434643" y="4514493"/>
            <a:ext cx="21675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0.993600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801410" y="502110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28462" y="5164812"/>
            <a:ext cx="28776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KNN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4367332" y="5164812"/>
            <a:ext cx="22027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0.988476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7031355" y="5164812"/>
            <a:ext cx="18420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0.987992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9334619" y="5164812"/>
            <a:ext cx="16387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0.988476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11434643" y="5164812"/>
            <a:ext cx="21675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0.988057</a:t>
            </a:r>
            <a:endParaRPr lang="en-US" sz="1750" dirty="0"/>
          </a:p>
        </p:txBody>
      </p:sp>
      <p:sp>
        <p:nvSpPr>
          <p:cNvPr id="34" name="Shape 32"/>
          <p:cNvSpPr/>
          <p:nvPr/>
        </p:nvSpPr>
        <p:spPr>
          <a:xfrm>
            <a:off x="801410" y="567142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1028462" y="5815132"/>
            <a:ext cx="28776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SVM</a:t>
            </a: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4367332" y="5815132"/>
            <a:ext cx="22027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0.980794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7031355" y="5815132"/>
            <a:ext cx="18420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0.972098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9334619" y="5815132"/>
            <a:ext cx="16387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0.980794</a:t>
            </a:r>
            <a:endParaRPr lang="en-US" sz="1750" dirty="0"/>
          </a:p>
        </p:txBody>
      </p:sp>
      <p:sp>
        <p:nvSpPr>
          <p:cNvPr id="39" name="Text 37"/>
          <p:cNvSpPr/>
          <p:nvPr/>
        </p:nvSpPr>
        <p:spPr>
          <a:xfrm>
            <a:off x="11434643" y="5815132"/>
            <a:ext cx="21675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0.976355</a:t>
            </a:r>
            <a:endParaRPr lang="en-US" sz="1750" dirty="0"/>
          </a:p>
        </p:txBody>
      </p:sp>
      <p:sp>
        <p:nvSpPr>
          <p:cNvPr id="40" name="Shape 38"/>
          <p:cNvSpPr/>
          <p:nvPr/>
        </p:nvSpPr>
        <p:spPr>
          <a:xfrm>
            <a:off x="801410" y="632174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1028462" y="6465451"/>
            <a:ext cx="28776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MLP</a:t>
            </a:r>
            <a:endParaRPr lang="en-US" sz="1750" dirty="0"/>
          </a:p>
        </p:txBody>
      </p:sp>
      <p:sp>
        <p:nvSpPr>
          <p:cNvPr id="42" name="Text 40"/>
          <p:cNvSpPr/>
          <p:nvPr/>
        </p:nvSpPr>
        <p:spPr>
          <a:xfrm>
            <a:off x="4367332" y="6465451"/>
            <a:ext cx="22027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0.724712</a:t>
            </a:r>
            <a:endParaRPr lang="en-US" sz="1750" dirty="0"/>
          </a:p>
        </p:txBody>
      </p:sp>
      <p:sp>
        <p:nvSpPr>
          <p:cNvPr id="43" name="Text 41"/>
          <p:cNvSpPr/>
          <p:nvPr/>
        </p:nvSpPr>
        <p:spPr>
          <a:xfrm>
            <a:off x="7031355" y="6465451"/>
            <a:ext cx="18420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0.525207</a:t>
            </a:r>
            <a:endParaRPr lang="en-US" sz="1750" dirty="0"/>
          </a:p>
        </p:txBody>
      </p:sp>
      <p:sp>
        <p:nvSpPr>
          <p:cNvPr id="44" name="Text 42"/>
          <p:cNvSpPr/>
          <p:nvPr/>
        </p:nvSpPr>
        <p:spPr>
          <a:xfrm>
            <a:off x="9334619" y="6465451"/>
            <a:ext cx="16387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0.724712</a:t>
            </a:r>
            <a:endParaRPr lang="en-US" sz="1750" dirty="0"/>
          </a:p>
        </p:txBody>
      </p:sp>
      <p:sp>
        <p:nvSpPr>
          <p:cNvPr id="45" name="Text 43"/>
          <p:cNvSpPr/>
          <p:nvPr/>
        </p:nvSpPr>
        <p:spPr>
          <a:xfrm>
            <a:off x="11434643" y="6465451"/>
            <a:ext cx="21675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0.609038</a:t>
            </a:r>
            <a:endParaRPr lang="en-US" sz="175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F0EA88-6E28-64DF-868B-B1295EDC7731}"/>
              </a:ext>
            </a:extLst>
          </p:cNvPr>
          <p:cNvSpPr/>
          <p:nvPr/>
        </p:nvSpPr>
        <p:spPr>
          <a:xfrm>
            <a:off x="12812486" y="7728857"/>
            <a:ext cx="1719943" cy="40277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4935" y="342781"/>
            <a:ext cx="3107174" cy="388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Table Of Content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613648" y="979646"/>
            <a:ext cx="15240" cy="6907173"/>
          </a:xfrm>
          <a:prstGeom prst="roundRect">
            <a:avLst>
              <a:gd name="adj" fmla="val 122332"/>
            </a:avLst>
          </a:prstGeom>
          <a:solidFill>
            <a:srgbClr val="3F3F44"/>
          </a:solidFill>
          <a:ln/>
        </p:spPr>
      </p:sp>
      <p:sp>
        <p:nvSpPr>
          <p:cNvPr id="4" name="Shape 2"/>
          <p:cNvSpPr/>
          <p:nvPr/>
        </p:nvSpPr>
        <p:spPr>
          <a:xfrm>
            <a:off x="745808" y="1251585"/>
            <a:ext cx="434935" cy="15240"/>
          </a:xfrm>
          <a:prstGeom prst="roundRect">
            <a:avLst>
              <a:gd name="adj" fmla="val 122332"/>
            </a:avLst>
          </a:prstGeom>
          <a:solidFill>
            <a:srgbClr val="3F3F44"/>
          </a:solidFill>
          <a:ln/>
        </p:spPr>
      </p:sp>
      <p:sp>
        <p:nvSpPr>
          <p:cNvPr id="5" name="Shape 3"/>
          <p:cNvSpPr/>
          <p:nvPr/>
        </p:nvSpPr>
        <p:spPr>
          <a:xfrm>
            <a:off x="481489" y="1119426"/>
            <a:ext cx="279559" cy="279559"/>
          </a:xfrm>
          <a:prstGeom prst="roundRect">
            <a:avLst>
              <a:gd name="adj" fmla="val 6669"/>
            </a:avLst>
          </a:prstGeom>
          <a:solidFill>
            <a:srgbClr val="26262B"/>
          </a:solidFill>
          <a:ln/>
        </p:spPr>
      </p:sp>
      <p:sp>
        <p:nvSpPr>
          <p:cNvPr id="6" name="Text 4"/>
          <p:cNvSpPr/>
          <p:nvPr/>
        </p:nvSpPr>
        <p:spPr>
          <a:xfrm>
            <a:off x="581858" y="1165979"/>
            <a:ext cx="78819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1304806" y="1103828"/>
            <a:ext cx="2369701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Gathering and Data 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1304806" y="1411367"/>
            <a:ext cx="12890659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9" name="Shape 7"/>
          <p:cNvSpPr/>
          <p:nvPr/>
        </p:nvSpPr>
        <p:spPr>
          <a:xfrm>
            <a:off x="745808" y="2130504"/>
            <a:ext cx="434935" cy="15240"/>
          </a:xfrm>
          <a:prstGeom prst="roundRect">
            <a:avLst>
              <a:gd name="adj" fmla="val 122332"/>
            </a:avLst>
          </a:prstGeom>
          <a:solidFill>
            <a:srgbClr val="3F3F44"/>
          </a:solidFill>
          <a:ln/>
        </p:spPr>
      </p:sp>
      <p:sp>
        <p:nvSpPr>
          <p:cNvPr id="10" name="Shape 8"/>
          <p:cNvSpPr/>
          <p:nvPr/>
        </p:nvSpPr>
        <p:spPr>
          <a:xfrm>
            <a:off x="481489" y="1998345"/>
            <a:ext cx="279559" cy="279559"/>
          </a:xfrm>
          <a:prstGeom prst="roundRect">
            <a:avLst>
              <a:gd name="adj" fmla="val 6669"/>
            </a:avLst>
          </a:prstGeom>
          <a:solidFill>
            <a:srgbClr val="26262B"/>
          </a:solidFill>
          <a:ln/>
        </p:spPr>
      </p:sp>
      <p:sp>
        <p:nvSpPr>
          <p:cNvPr id="11" name="Text 9"/>
          <p:cNvSpPr/>
          <p:nvPr/>
        </p:nvSpPr>
        <p:spPr>
          <a:xfrm>
            <a:off x="563166" y="2044898"/>
            <a:ext cx="116086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1304806" y="1982748"/>
            <a:ext cx="1864638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Preprocessing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1304806" y="2290286"/>
            <a:ext cx="12890659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14" name="Shape 12"/>
          <p:cNvSpPr/>
          <p:nvPr/>
        </p:nvSpPr>
        <p:spPr>
          <a:xfrm>
            <a:off x="745808" y="3009424"/>
            <a:ext cx="434935" cy="15240"/>
          </a:xfrm>
          <a:prstGeom prst="roundRect">
            <a:avLst>
              <a:gd name="adj" fmla="val 122332"/>
            </a:avLst>
          </a:prstGeom>
          <a:solidFill>
            <a:srgbClr val="3F3F44"/>
          </a:solidFill>
          <a:ln/>
        </p:spPr>
      </p:sp>
      <p:sp>
        <p:nvSpPr>
          <p:cNvPr id="15" name="Shape 13"/>
          <p:cNvSpPr/>
          <p:nvPr/>
        </p:nvSpPr>
        <p:spPr>
          <a:xfrm>
            <a:off x="481489" y="2877264"/>
            <a:ext cx="279559" cy="279559"/>
          </a:xfrm>
          <a:prstGeom prst="roundRect">
            <a:avLst>
              <a:gd name="adj" fmla="val 6669"/>
            </a:avLst>
          </a:prstGeom>
          <a:solidFill>
            <a:srgbClr val="26262B"/>
          </a:solidFill>
          <a:ln/>
        </p:spPr>
      </p:sp>
      <p:sp>
        <p:nvSpPr>
          <p:cNvPr id="16" name="Text 14"/>
          <p:cNvSpPr/>
          <p:nvPr/>
        </p:nvSpPr>
        <p:spPr>
          <a:xfrm>
            <a:off x="563404" y="2923818"/>
            <a:ext cx="115610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1304806" y="2861667"/>
            <a:ext cx="2419588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Exploratory Data Analysis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1304806" y="3169206"/>
            <a:ext cx="12890659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19" name="Shape 17"/>
          <p:cNvSpPr/>
          <p:nvPr/>
        </p:nvSpPr>
        <p:spPr>
          <a:xfrm>
            <a:off x="745808" y="3888343"/>
            <a:ext cx="434935" cy="15240"/>
          </a:xfrm>
          <a:prstGeom prst="roundRect">
            <a:avLst>
              <a:gd name="adj" fmla="val 122332"/>
            </a:avLst>
          </a:prstGeom>
          <a:solidFill>
            <a:srgbClr val="3F3F44"/>
          </a:solidFill>
          <a:ln/>
        </p:spPr>
      </p:sp>
      <p:sp>
        <p:nvSpPr>
          <p:cNvPr id="20" name="Shape 18"/>
          <p:cNvSpPr/>
          <p:nvPr/>
        </p:nvSpPr>
        <p:spPr>
          <a:xfrm>
            <a:off x="481489" y="3756184"/>
            <a:ext cx="279559" cy="279559"/>
          </a:xfrm>
          <a:prstGeom prst="roundRect">
            <a:avLst>
              <a:gd name="adj" fmla="val 6669"/>
            </a:avLst>
          </a:prstGeom>
          <a:solidFill>
            <a:srgbClr val="26262B"/>
          </a:solidFill>
          <a:ln/>
        </p:spPr>
      </p:sp>
      <p:sp>
        <p:nvSpPr>
          <p:cNvPr id="21" name="Text 19"/>
          <p:cNvSpPr/>
          <p:nvPr/>
        </p:nvSpPr>
        <p:spPr>
          <a:xfrm>
            <a:off x="560427" y="3802737"/>
            <a:ext cx="121563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1304806" y="3740587"/>
            <a:ext cx="2096810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Featuring Engineering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1304806" y="4048125"/>
            <a:ext cx="12890659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24" name="Shape 22"/>
          <p:cNvSpPr/>
          <p:nvPr/>
        </p:nvSpPr>
        <p:spPr>
          <a:xfrm>
            <a:off x="745808" y="4767263"/>
            <a:ext cx="434935" cy="15240"/>
          </a:xfrm>
          <a:prstGeom prst="roundRect">
            <a:avLst>
              <a:gd name="adj" fmla="val 122332"/>
            </a:avLst>
          </a:prstGeom>
          <a:solidFill>
            <a:srgbClr val="3F3F44"/>
          </a:solidFill>
          <a:ln/>
        </p:spPr>
      </p:sp>
      <p:sp>
        <p:nvSpPr>
          <p:cNvPr id="25" name="Shape 23"/>
          <p:cNvSpPr/>
          <p:nvPr/>
        </p:nvSpPr>
        <p:spPr>
          <a:xfrm>
            <a:off x="481489" y="4635103"/>
            <a:ext cx="279559" cy="279559"/>
          </a:xfrm>
          <a:prstGeom prst="roundRect">
            <a:avLst>
              <a:gd name="adj" fmla="val 6669"/>
            </a:avLst>
          </a:prstGeom>
          <a:solidFill>
            <a:srgbClr val="26262B"/>
          </a:solidFill>
          <a:ln/>
        </p:spPr>
      </p:sp>
      <p:sp>
        <p:nvSpPr>
          <p:cNvPr id="26" name="Text 24"/>
          <p:cNvSpPr/>
          <p:nvPr/>
        </p:nvSpPr>
        <p:spPr>
          <a:xfrm>
            <a:off x="562570" y="4681657"/>
            <a:ext cx="117396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1304806" y="4619506"/>
            <a:ext cx="2345769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Customer Segmentation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1304806" y="4927044"/>
            <a:ext cx="12890659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29" name="Shape 27"/>
          <p:cNvSpPr/>
          <p:nvPr/>
        </p:nvSpPr>
        <p:spPr>
          <a:xfrm>
            <a:off x="745808" y="5646182"/>
            <a:ext cx="434935" cy="15240"/>
          </a:xfrm>
          <a:prstGeom prst="roundRect">
            <a:avLst>
              <a:gd name="adj" fmla="val 122332"/>
            </a:avLst>
          </a:prstGeom>
          <a:solidFill>
            <a:srgbClr val="3F3F44"/>
          </a:solidFill>
          <a:ln/>
        </p:spPr>
      </p:sp>
      <p:sp>
        <p:nvSpPr>
          <p:cNvPr id="30" name="Shape 28"/>
          <p:cNvSpPr/>
          <p:nvPr/>
        </p:nvSpPr>
        <p:spPr>
          <a:xfrm>
            <a:off x="481489" y="5514023"/>
            <a:ext cx="279559" cy="279559"/>
          </a:xfrm>
          <a:prstGeom prst="roundRect">
            <a:avLst>
              <a:gd name="adj" fmla="val 6669"/>
            </a:avLst>
          </a:prstGeom>
          <a:solidFill>
            <a:srgbClr val="26262B"/>
          </a:solidFill>
          <a:ln/>
        </p:spPr>
      </p:sp>
      <p:sp>
        <p:nvSpPr>
          <p:cNvPr id="31" name="Text 29"/>
          <p:cNvSpPr/>
          <p:nvPr/>
        </p:nvSpPr>
        <p:spPr>
          <a:xfrm>
            <a:off x="558998" y="5560576"/>
            <a:ext cx="124539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6</a:t>
            </a:r>
            <a:endParaRPr lang="en-US" sz="1450" dirty="0"/>
          </a:p>
        </p:txBody>
      </p:sp>
      <p:sp>
        <p:nvSpPr>
          <p:cNvPr id="32" name="Text 30"/>
          <p:cNvSpPr/>
          <p:nvPr/>
        </p:nvSpPr>
        <p:spPr>
          <a:xfrm>
            <a:off x="1304806" y="5498425"/>
            <a:ext cx="2857619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Model Training and Predicting</a:t>
            </a:r>
            <a:endParaRPr lang="en-US" sz="1450" dirty="0"/>
          </a:p>
        </p:txBody>
      </p:sp>
      <p:sp>
        <p:nvSpPr>
          <p:cNvPr id="33" name="Text 31"/>
          <p:cNvSpPr/>
          <p:nvPr/>
        </p:nvSpPr>
        <p:spPr>
          <a:xfrm>
            <a:off x="1304806" y="5805964"/>
            <a:ext cx="12890659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34" name="Shape 32"/>
          <p:cNvSpPr/>
          <p:nvPr/>
        </p:nvSpPr>
        <p:spPr>
          <a:xfrm>
            <a:off x="745808" y="6525101"/>
            <a:ext cx="434935" cy="15240"/>
          </a:xfrm>
          <a:prstGeom prst="roundRect">
            <a:avLst>
              <a:gd name="adj" fmla="val 122332"/>
            </a:avLst>
          </a:prstGeom>
          <a:solidFill>
            <a:srgbClr val="3F3F44"/>
          </a:solidFill>
          <a:ln/>
        </p:spPr>
      </p:sp>
      <p:sp>
        <p:nvSpPr>
          <p:cNvPr id="35" name="Shape 33"/>
          <p:cNvSpPr/>
          <p:nvPr/>
        </p:nvSpPr>
        <p:spPr>
          <a:xfrm>
            <a:off x="481489" y="6392942"/>
            <a:ext cx="279559" cy="279559"/>
          </a:xfrm>
          <a:prstGeom prst="roundRect">
            <a:avLst>
              <a:gd name="adj" fmla="val 6669"/>
            </a:avLst>
          </a:prstGeom>
          <a:solidFill>
            <a:srgbClr val="26262B"/>
          </a:solidFill>
          <a:ln/>
        </p:spPr>
      </p:sp>
      <p:sp>
        <p:nvSpPr>
          <p:cNvPr id="36" name="Text 34"/>
          <p:cNvSpPr/>
          <p:nvPr/>
        </p:nvSpPr>
        <p:spPr>
          <a:xfrm>
            <a:off x="566738" y="6439495"/>
            <a:ext cx="109061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7</a:t>
            </a:r>
            <a:endParaRPr lang="en-US" sz="1450" dirty="0"/>
          </a:p>
        </p:txBody>
      </p:sp>
      <p:sp>
        <p:nvSpPr>
          <p:cNvPr id="37" name="Text 35"/>
          <p:cNvSpPr/>
          <p:nvPr/>
        </p:nvSpPr>
        <p:spPr>
          <a:xfrm>
            <a:off x="1304806" y="6377345"/>
            <a:ext cx="3104555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Result and performance Analysis</a:t>
            </a:r>
            <a:endParaRPr lang="en-US" sz="1450" dirty="0"/>
          </a:p>
        </p:txBody>
      </p:sp>
      <p:sp>
        <p:nvSpPr>
          <p:cNvPr id="38" name="Text 36"/>
          <p:cNvSpPr/>
          <p:nvPr/>
        </p:nvSpPr>
        <p:spPr>
          <a:xfrm>
            <a:off x="1304806" y="6684883"/>
            <a:ext cx="12890659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39" name="Shape 37"/>
          <p:cNvSpPr/>
          <p:nvPr/>
        </p:nvSpPr>
        <p:spPr>
          <a:xfrm>
            <a:off x="745808" y="7404021"/>
            <a:ext cx="434935" cy="15240"/>
          </a:xfrm>
          <a:prstGeom prst="roundRect">
            <a:avLst>
              <a:gd name="adj" fmla="val 122332"/>
            </a:avLst>
          </a:prstGeom>
          <a:solidFill>
            <a:srgbClr val="3F3F44"/>
          </a:solidFill>
          <a:ln/>
        </p:spPr>
      </p:sp>
      <p:sp>
        <p:nvSpPr>
          <p:cNvPr id="40" name="Shape 38"/>
          <p:cNvSpPr/>
          <p:nvPr/>
        </p:nvSpPr>
        <p:spPr>
          <a:xfrm>
            <a:off x="481489" y="7271861"/>
            <a:ext cx="279559" cy="279559"/>
          </a:xfrm>
          <a:prstGeom prst="roundRect">
            <a:avLst>
              <a:gd name="adj" fmla="val 6669"/>
            </a:avLst>
          </a:prstGeom>
          <a:solidFill>
            <a:srgbClr val="26262B"/>
          </a:solidFill>
          <a:ln/>
        </p:spPr>
      </p:sp>
      <p:sp>
        <p:nvSpPr>
          <p:cNvPr id="41" name="Text 39"/>
          <p:cNvSpPr/>
          <p:nvPr/>
        </p:nvSpPr>
        <p:spPr>
          <a:xfrm>
            <a:off x="560903" y="7318415"/>
            <a:ext cx="120610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8</a:t>
            </a:r>
            <a:endParaRPr lang="en-US" sz="1450" dirty="0"/>
          </a:p>
        </p:txBody>
      </p:sp>
      <p:sp>
        <p:nvSpPr>
          <p:cNvPr id="42" name="Text 40"/>
          <p:cNvSpPr/>
          <p:nvPr/>
        </p:nvSpPr>
        <p:spPr>
          <a:xfrm>
            <a:off x="1304806" y="7256264"/>
            <a:ext cx="1864281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</a:t>
            </a:r>
            <a:endParaRPr lang="en-US" sz="1450" dirty="0"/>
          </a:p>
        </p:txBody>
      </p:sp>
      <p:sp>
        <p:nvSpPr>
          <p:cNvPr id="43" name="Text 41"/>
          <p:cNvSpPr/>
          <p:nvPr/>
        </p:nvSpPr>
        <p:spPr>
          <a:xfrm>
            <a:off x="1304806" y="7563803"/>
            <a:ext cx="12890659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416291-5883-9EE6-84C1-BD3F724BBE48}"/>
              </a:ext>
            </a:extLst>
          </p:cNvPr>
          <p:cNvSpPr/>
          <p:nvPr/>
        </p:nvSpPr>
        <p:spPr>
          <a:xfrm>
            <a:off x="12812486" y="7728857"/>
            <a:ext cx="1719943" cy="40277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688" y="2228136"/>
            <a:ext cx="6748105" cy="377332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054429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Dashboard for analysis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812149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85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00920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project successfully developed a customer segmentation model and predictive classifier, providing valuable insights into purchasing patterns. Key customer segments were identified, enabling targeted marketing and improved retention strategies.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447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Impact: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628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Focused efforts on high-value customers.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050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Personalized marketing to boost satisfaction and loyalty.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472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Enhanced inventory management and resource allocation.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6528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These insights empower the e-commerce company to optimize operations, improve customer relationships, and drive business growth.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413C1A-144C-D561-C07F-F1A3D2FAE6AE}"/>
              </a:ext>
            </a:extLst>
          </p:cNvPr>
          <p:cNvSpPr/>
          <p:nvPr/>
        </p:nvSpPr>
        <p:spPr>
          <a:xfrm>
            <a:off x="12812486" y="7728857"/>
            <a:ext cx="1719943" cy="40277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3172063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Thank You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793790" y="449044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endParaRPr lang="en-US" sz="35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8984FD-AFF5-CAB3-6628-25118B03F629}"/>
              </a:ext>
            </a:extLst>
          </p:cNvPr>
          <p:cNvSpPr/>
          <p:nvPr/>
        </p:nvSpPr>
        <p:spPr>
          <a:xfrm>
            <a:off x="12812486" y="7728857"/>
            <a:ext cx="1719943" cy="40277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361" y="622578"/>
            <a:ext cx="7559278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Cleaning and Preprocessing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2361" y="2631758"/>
            <a:ext cx="509349" cy="509349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75241" y="2716649"/>
            <a:ext cx="143589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28048" y="2631758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28048" y="3121223"/>
            <a:ext cx="2930843" cy="2173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Handle missing values using techniques like imputation or removal, depending on the nature of the data and the extent of missing values.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228" y="2631758"/>
            <a:ext cx="509349" cy="509349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4834057" y="2716649"/>
            <a:ext cx="211574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0916" y="2631758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Outliers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0916" y="3121223"/>
            <a:ext cx="2930843" cy="1449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Identify and address outliers using methods like z-score or IQR, ensuring data integrity and accuracy.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2361" y="5776079"/>
            <a:ext cx="509349" cy="509349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941784" y="5860971"/>
            <a:ext cx="210503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28048" y="5776079"/>
            <a:ext cx="33658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Feature Transformation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28048" y="6265545"/>
            <a:ext cx="6823591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Transform features as needed using techniques like standardization or normalization to improve model performance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92361" y="7244834"/>
            <a:ext cx="7559278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0270"/>
            <a:ext cx="70577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Handling Missing Values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88506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Null values in Feature
  Description -  1454
  Customer Id -  135080
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81941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 removed Null values for upgrade data quality 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5789"/>
            <a:ext cx="39795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Before Handling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928" y="4073843"/>
            <a:ext cx="1864995" cy="174021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873496" y="341328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After Handling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3496" y="4031337"/>
            <a:ext cx="1789390" cy="17827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521FA9-3B04-B5C3-36DB-1A9068B7B260}"/>
              </a:ext>
            </a:extLst>
          </p:cNvPr>
          <p:cNvSpPr/>
          <p:nvPr/>
        </p:nvSpPr>
        <p:spPr>
          <a:xfrm>
            <a:off x="12812486" y="7728857"/>
            <a:ext cx="1719943" cy="40277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129" y="510778"/>
            <a:ext cx="4637365" cy="579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Outlier Treatment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49129" y="1461254"/>
            <a:ext cx="1333214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 checked outlier in dataset and show with box plot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49129" y="1822847"/>
            <a:ext cx="1333214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method of remove outlier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49129" y="2328148"/>
            <a:ext cx="1333214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                    1) Z-Score Method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49129" y="2833449"/>
            <a:ext cx="1333214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                    2) IQR Method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49129" y="3338751"/>
            <a:ext cx="1333214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 choose IQR method in this project to remove outliers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49129" y="3700343"/>
            <a:ext cx="1333214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 have outlier in  Quantity  and Unit Price which i remove using IQR method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49129" y="4372570"/>
            <a:ext cx="575060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Before Outlier Treatment</a:t>
            </a:r>
            <a:endParaRPr lang="en-US" sz="14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29" y="4877872"/>
            <a:ext cx="4702731" cy="2591991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6859786" y="4372570"/>
            <a:ext cx="712898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After Outlier Treatment</a:t>
            </a:r>
            <a:endParaRPr lang="en-US" sz="14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785" y="4878519"/>
            <a:ext cx="5397529" cy="264877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859786" y="7255193"/>
            <a:ext cx="712898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5AA7BB-FC06-EB77-42D3-B70B43F130AE}"/>
              </a:ext>
            </a:extLst>
          </p:cNvPr>
          <p:cNvSpPr/>
          <p:nvPr/>
        </p:nvSpPr>
        <p:spPr>
          <a:xfrm>
            <a:off x="12812486" y="7728857"/>
            <a:ext cx="1719943" cy="40277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3773" y="675680"/>
            <a:ext cx="7627977" cy="592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Exploratory Data Analysis (EDA)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73" y="1552694"/>
            <a:ext cx="474107" cy="4741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3773" y="2216348"/>
            <a:ext cx="2607826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Descriptive Statistics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63773" y="2626281"/>
            <a:ext cx="3765947" cy="910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Calculate basic statistics like mean, median, mode, and standard deviation to understand data distribution.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161" y="1552694"/>
            <a:ext cx="474107" cy="4741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14161" y="2216348"/>
            <a:ext cx="237065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Correlations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4714161" y="2626281"/>
            <a:ext cx="3766066" cy="910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Analyze relationships between features using correlation analysis to identify key dependencies and patterns.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773" y="4105275"/>
            <a:ext cx="474107" cy="4741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3773" y="4768929"/>
            <a:ext cx="237065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Visualizations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63773" y="5178862"/>
            <a:ext cx="3765947" cy="910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 histograms, scatter plots, box plots, and other visualizations to gain insights into data patterns and trends.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663773" y="6373416"/>
            <a:ext cx="4741307" cy="592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endParaRPr lang="en-US" sz="3700" dirty="0"/>
          </a:p>
        </p:txBody>
      </p:sp>
      <p:sp>
        <p:nvSpPr>
          <p:cNvPr id="14" name="Text 8"/>
          <p:cNvSpPr/>
          <p:nvPr/>
        </p:nvSpPr>
        <p:spPr>
          <a:xfrm>
            <a:off x="663773" y="7250430"/>
            <a:ext cx="7816453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688" y="2234565"/>
            <a:ext cx="6748105" cy="37603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1272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heatmap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176230"/>
            <a:ext cx="5727621" cy="2926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heatmap shows the correlation between key numeric variables in the dataset. Strong positive correlations (yellow) and negative correlations (purple) are highlighted. Notably, </a:t>
            </a: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Quantity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and </a:t>
            </a: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TotalSales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have a high positive correlation, while </a:t>
            </a:r>
            <a:r>
              <a:rPr lang="en-US" sz="1750" dirty="0">
                <a:solidFill>
                  <a:srgbClr val="E0D6DE"/>
                </a:solidFill>
                <a:highlight>
                  <a:srgbClr val="0018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UnitPrice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shows weak relationships with other variables. These insights guide feature selection for model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07" y="2794754"/>
            <a:ext cx="4919186" cy="263997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501622"/>
            <a:ext cx="67657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Top 10 product by sales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55056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bar chart highlights the top 10 products by total sales. The highest-selling product is the "Regency Cake Stand 3 Tier," followed by the "White Hanging Heart T-Light Holder" and "Party Bunting." These insights provide a clear understanding of the best-performing products, enabling the company to prioritize stock and marketing efforts for these items.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1622</Words>
  <Application>Microsoft Office PowerPoint</Application>
  <PresentationFormat>Custom</PresentationFormat>
  <Paragraphs>237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Consolas</vt:lpstr>
      <vt:lpstr>Arial</vt:lpstr>
      <vt:lpstr>Sora Medium</vt:lpstr>
      <vt:lpstr>Noto Sans 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Bhavin Mokariya</cp:lastModifiedBy>
  <cp:revision>2</cp:revision>
  <dcterms:created xsi:type="dcterms:W3CDTF">2024-12-29T06:17:38Z</dcterms:created>
  <dcterms:modified xsi:type="dcterms:W3CDTF">2024-12-29T06:22:59Z</dcterms:modified>
</cp:coreProperties>
</file>